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charts/colors2.xml" ContentType="application/vnd.ms-office.chartcolorstyle+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49811872"/>
        <c:axId val="749812264"/>
        <c:axId val="0"/>
      </c:bar3DChart>
      <c:catAx>
        <c:axId val="74981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812264"/>
        <c:crosses val="autoZero"/>
        <c:auto val="1"/>
        <c:lblAlgn val="ctr"/>
        <c:lblOffset val="100"/>
        <c:noMultiLvlLbl val="0"/>
      </c:catAx>
      <c:valAx>
        <c:axId val="7498122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8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05700"/>
            <a:ext cx="30480000" cy="26898600"/>
          </a:xfrm>
          <a:prstGeom prst="roundRect">
            <a:avLst>
              <a:gd name="adj" fmla="val 3005"/>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1927468" y="1143000"/>
            <a:ext cx="23935050"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lnSpc>
                <a:spcPts val="5800"/>
              </a:lnSpc>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p>
          <a:p>
            <a:pPr algn="ctr" defTabSz="3760788">
              <a:lnSpc>
                <a:spcPts val="5800"/>
              </a:lnSpc>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Name </a:t>
            </a:r>
            <a:endParaRPr lang="en-US" sz="4000" b="1" dirty="0" smtClean="0">
              <a:solidFill>
                <a:schemeClr val="accent1"/>
              </a:solidFill>
              <a:latin typeface="Arial Black" pitchFamily="34" charset="0"/>
            </a:endParaRP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142999"/>
            <a:ext cx="2796466" cy="3173664"/>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
        <p:nvSpPr>
          <p:cNvPr id="27"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1"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tx2"/>
                </a:solidFill>
                <a:latin typeface="Arial Black" panose="020B0A04020102020204" pitchFamily="34" charset="0"/>
              </a:rPr>
              <a:t>Acknowledgements</a:t>
            </a:r>
          </a:p>
        </p:txBody>
      </p:sp>
      <p:sp>
        <p:nvSpPr>
          <p:cNvPr id="37"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39"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0"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1"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2"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3"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tx2"/>
                </a:solidFill>
                <a:latin typeface="Arial Black" panose="020B0A04020102020204" pitchFamily="34" charset="0"/>
              </a:rPr>
              <a:t>References</a:t>
            </a:r>
          </a:p>
        </p:txBody>
      </p:sp>
      <p:sp>
        <p:nvSpPr>
          <p:cNvPr id="44"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5"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6" name="Text Box 355"/>
          <p:cNvSpPr txBox="1">
            <a:spLocks noChangeArrowheads="1"/>
          </p:cNvSpPr>
          <p:nvPr/>
        </p:nvSpPr>
        <p:spPr bwMode="auto">
          <a:xfrm>
            <a:off x="2289947" y="21630549"/>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latin typeface="Myriad Pro SemiCond" pitchFamily="34" charset="0"/>
              </a:rPr>
              <a:t>Insert graphic and captions. Include source of graphics used from the web.</a:t>
            </a:r>
          </a:p>
        </p:txBody>
      </p:sp>
      <p:sp>
        <p:nvSpPr>
          <p:cNvPr id="47"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8" name="Chart 38"/>
          <p:cNvGraphicFramePr>
            <a:graphicFrameLocks/>
          </p:cNvGraphicFramePr>
          <p:nvPr>
            <p:extLst>
              <p:ext uri="{D42A27DB-BD31-4B8C-83A1-F6EECF244321}">
                <p14:modId xmlns:p14="http://schemas.microsoft.com/office/powerpoint/2010/main" val="235110636"/>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latin typeface="Myriad Pro SemiCond" pitchFamily="34" charset="0"/>
              </a:rPr>
              <a:t>Insert Tables or Images of artwork, etc.</a:t>
            </a:r>
          </a:p>
        </p:txBody>
      </p:sp>
      <p:sp>
        <p:nvSpPr>
          <p:cNvPr id="50" name="TextBox 49"/>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1" name="Chart 29"/>
          <p:cNvGraphicFramePr>
            <a:graphicFrameLocks/>
          </p:cNvGraphicFramePr>
          <p:nvPr>
            <p:extLst>
              <p:ext uri="{D42A27DB-BD31-4B8C-83A1-F6EECF244321}">
                <p14:modId xmlns:p14="http://schemas.microsoft.com/office/powerpoint/2010/main" val="466999624"/>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922" y="18651998"/>
            <a:ext cx="5214714" cy="4171771"/>
          </a:xfrm>
          <a:prstGeom prst="rect">
            <a:avLst/>
          </a:prstGeom>
          <a:ln>
            <a:solidFill>
              <a:schemeClr val="tx1"/>
            </a:solidFill>
          </a:ln>
        </p:spPr>
      </p:pic>
      <p:sp>
        <p:nvSpPr>
          <p:cNvPr id="53"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tx2"/>
                </a:solidFill>
                <a:latin typeface="Arial Black" pitchFamily="34" charset="0"/>
              </a:rPr>
              <a:t>Heading 3 </a:t>
            </a:r>
            <a:r>
              <a:rPr lang="en-US" sz="3200" dirty="0">
                <a:solidFill>
                  <a:schemeClr val="tx2"/>
                </a:solidFill>
                <a:latin typeface="Arial" panose="020B0604020202020204" pitchFamily="34" charset="0"/>
                <a:cs typeface="Arial" panose="020B0604020202020204" pitchFamily="34" charset="0"/>
              </a:rPr>
              <a:t>(suggestions</a:t>
            </a:r>
            <a:r>
              <a:rPr lang="en-US" sz="3200" dirty="0" smtClean="0">
                <a:solidFill>
                  <a:schemeClr val="tx2"/>
                </a:solidFill>
                <a:latin typeface="Arial" panose="020B0604020202020204" pitchFamily="34" charset="0"/>
                <a:cs typeface="Arial" panose="020B0604020202020204" pitchFamily="34" charset="0"/>
              </a:rPr>
              <a:t>: Method or Approach)</a:t>
            </a:r>
            <a:endParaRPr lang="en-US" sz="3200" dirty="0">
              <a:solidFill>
                <a:schemeClr val="tx2"/>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tx2"/>
              </a:solidFill>
              <a:latin typeface="Arial Black" pitchFamily="34" charset="0"/>
            </a:endParaRPr>
          </a:p>
        </p:txBody>
      </p:sp>
      <p:sp>
        <p:nvSpPr>
          <p:cNvPr id="54"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2 </a:t>
            </a:r>
            <a:r>
              <a:rPr lang="en-US" sz="3200" dirty="0">
                <a:solidFill>
                  <a:schemeClr val="tx2"/>
                </a:solidFill>
                <a:latin typeface="Arial" panose="020B0604020202020204" pitchFamily="34" charset="0"/>
                <a:cs typeface="Arial" panose="020B0604020202020204" pitchFamily="34" charset="0"/>
              </a:rPr>
              <a:t>(</a:t>
            </a:r>
            <a:r>
              <a:rPr lang="en-US" sz="3200" dirty="0" smtClean="0">
                <a:solidFill>
                  <a:schemeClr val="tx2"/>
                </a:solidFill>
                <a:latin typeface="Arial" panose="020B0604020202020204" pitchFamily="34" charset="0"/>
                <a:cs typeface="Arial" panose="020B0604020202020204" pitchFamily="34" charset="0"/>
              </a:rPr>
              <a:t>suggestions: Background, Introduction, or Inspiration)</a:t>
            </a:r>
            <a:endParaRPr lang="en-US" sz="3200" dirty="0">
              <a:solidFill>
                <a:schemeClr val="tx2"/>
              </a:solidFill>
              <a:latin typeface="Arial" panose="020B0604020202020204" pitchFamily="34" charset="0"/>
              <a:cs typeface="Arial" panose="020B0604020202020204" pitchFamily="34" charset="0"/>
            </a:endParaRPr>
          </a:p>
        </p:txBody>
      </p:sp>
      <p:sp>
        <p:nvSpPr>
          <p:cNvPr id="55"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tx2"/>
                </a:solidFill>
                <a:latin typeface="Arial Black" pitchFamily="34" charset="0"/>
              </a:rPr>
              <a:t>Heading 1 </a:t>
            </a:r>
            <a:r>
              <a:rPr lang="en-US" sz="3200" dirty="0" smtClean="0">
                <a:solidFill>
                  <a:schemeClr val="tx2"/>
                </a:solidFill>
                <a:latin typeface="Arial" panose="020B0604020202020204" pitchFamily="34" charset="0"/>
                <a:cs typeface="Arial" panose="020B0604020202020204" pitchFamily="34" charset="0"/>
              </a:rPr>
              <a:t>(suggestion: Abstract)</a:t>
            </a:r>
            <a:endParaRPr lang="en-US" sz="3200" dirty="0">
              <a:solidFill>
                <a:schemeClr val="tx2"/>
              </a:solidFill>
              <a:latin typeface="Arial" panose="020B0604020202020204" pitchFamily="34" charset="0"/>
              <a:cs typeface="Arial" panose="020B0604020202020204" pitchFamily="34" charset="0"/>
            </a:endParaRPr>
          </a:p>
        </p:txBody>
      </p:sp>
      <p:sp>
        <p:nvSpPr>
          <p:cNvPr id="56"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5 </a:t>
            </a:r>
            <a:r>
              <a:rPr lang="en-US" sz="3200" dirty="0">
                <a:solidFill>
                  <a:schemeClr val="tx2"/>
                </a:solidFill>
                <a:latin typeface="Arial" panose="020B0604020202020204" pitchFamily="34" charset="0"/>
                <a:cs typeface="Arial" panose="020B0604020202020204" pitchFamily="34" charset="0"/>
              </a:rPr>
              <a:t>(suggestions: </a:t>
            </a:r>
            <a:r>
              <a:rPr lang="en-US" sz="3200" dirty="0" smtClean="0">
                <a:solidFill>
                  <a:schemeClr val="tx2"/>
                </a:solidFill>
                <a:latin typeface="Arial" panose="020B0604020202020204" pitchFamily="34" charset="0"/>
                <a:cs typeface="Arial" panose="020B0604020202020204" pitchFamily="34" charset="0"/>
              </a:rPr>
              <a:t>Interpretations of Findings)</a:t>
            </a:r>
            <a:endParaRPr lang="en-US" sz="3200" dirty="0">
              <a:solidFill>
                <a:schemeClr val="tx2"/>
              </a:solidFill>
              <a:latin typeface="Arial" panose="020B0604020202020204" pitchFamily="34" charset="0"/>
              <a:cs typeface="Arial" panose="020B0604020202020204" pitchFamily="34" charset="0"/>
            </a:endParaRPr>
          </a:p>
        </p:txBody>
      </p:sp>
      <p:sp>
        <p:nvSpPr>
          <p:cNvPr id="57"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6 </a:t>
            </a:r>
            <a:r>
              <a:rPr lang="en-US" sz="3200" dirty="0">
                <a:solidFill>
                  <a:schemeClr val="tx2"/>
                </a:solidFill>
                <a:latin typeface="Arial" panose="020B0604020202020204" pitchFamily="34" charset="0"/>
                <a:cs typeface="Arial" panose="020B0604020202020204" pitchFamily="34" charset="0"/>
              </a:rPr>
              <a:t>(suggestions: </a:t>
            </a:r>
            <a:r>
              <a:rPr lang="en-US" sz="3200" dirty="0" smtClean="0">
                <a:solidFill>
                  <a:schemeClr val="tx2"/>
                </a:solidFill>
                <a:latin typeface="Arial" panose="020B0604020202020204" pitchFamily="34" charset="0"/>
                <a:cs typeface="Arial" panose="020B0604020202020204" pitchFamily="34" charset="0"/>
              </a:rPr>
              <a:t>Conclusions or Recommendations)</a:t>
            </a:r>
            <a:endParaRPr lang="en-US" sz="3200" dirty="0">
              <a:solidFill>
                <a:schemeClr val="tx2"/>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tx2"/>
              </a:solidFill>
              <a:latin typeface="Arial Black" pitchFamily="34" charset="0"/>
            </a:endParaRPr>
          </a:p>
        </p:txBody>
      </p:sp>
      <p:sp>
        <p:nvSpPr>
          <p:cNvPr id="58"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4 </a:t>
            </a:r>
            <a:r>
              <a:rPr lang="en-US" sz="3200" dirty="0" smtClean="0">
                <a:solidFill>
                  <a:schemeClr val="tx2"/>
                </a:solidFill>
                <a:latin typeface="Arial" panose="020B0604020202020204" pitchFamily="34" charset="0"/>
                <a:cs typeface="Arial" panose="020B0604020202020204" pitchFamily="34" charset="0"/>
              </a:rPr>
              <a:t>(suggestions</a:t>
            </a:r>
            <a:r>
              <a:rPr lang="en-US" sz="3200" dirty="0">
                <a:solidFill>
                  <a:schemeClr val="tx2"/>
                </a:solidFill>
                <a:latin typeface="Arial" panose="020B0604020202020204" pitchFamily="34" charset="0"/>
                <a:cs typeface="Arial" panose="020B0604020202020204" pitchFamily="34" charset="0"/>
              </a:rPr>
              <a:t>: </a:t>
            </a:r>
            <a:r>
              <a:rPr lang="en-US" sz="3200" dirty="0" smtClean="0">
                <a:solidFill>
                  <a:schemeClr val="tx2"/>
                </a:solidFill>
                <a:latin typeface="Arial" panose="020B0604020202020204" pitchFamily="34" charset="0"/>
                <a:cs typeface="Arial" panose="020B0604020202020204" pitchFamily="34" charset="0"/>
              </a:rPr>
              <a:t>Findings to </a:t>
            </a:r>
            <a:r>
              <a:rPr lang="en-US" sz="3200" dirty="0" smtClean="0">
                <a:solidFill>
                  <a:schemeClr val="tx2"/>
                </a:solidFill>
                <a:latin typeface="Arial" panose="020B0604020202020204" pitchFamily="34" charset="0"/>
                <a:cs typeface="Arial" panose="020B0604020202020204" pitchFamily="34" charset="0"/>
              </a:rPr>
              <a:t>Date or Results)</a:t>
            </a: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E8EAB2-BA03-43E9-8B83-E1115E2E5C19}"/>
</file>

<file path=customXml/itemProps2.xml><?xml version="1.0" encoding="utf-8"?>
<ds:datastoreItem xmlns:ds="http://schemas.openxmlformats.org/officeDocument/2006/customXml" ds:itemID="{BAA2DE92-7A77-468D-B3BC-B782C82750E5}"/>
</file>

<file path=customXml/itemProps3.xml><?xml version="1.0" encoding="utf-8"?>
<ds:datastoreItem xmlns:ds="http://schemas.openxmlformats.org/officeDocument/2006/customXml" ds:itemID="{02250050-6CA7-46C9-9D4A-1BB15442573A}"/>
</file>

<file path=docProps/app.xml><?xml version="1.0" encoding="utf-8"?>
<Properties xmlns="http://schemas.openxmlformats.org/officeDocument/2006/extended-properties" xmlns:vt="http://schemas.openxmlformats.org/officeDocument/2006/docPropsVTypes">
  <Template/>
  <TotalTime>350</TotalTime>
  <Words>674</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29</cp:revision>
  <dcterms:created xsi:type="dcterms:W3CDTF">2012-03-16T16:35:55Z</dcterms:created>
  <dcterms:modified xsi:type="dcterms:W3CDTF">2017-03-13T21:03:54Z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